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Inter" charset="1" panose="020B0502030000000004"/>
      <p:regular r:id="rId23"/>
    </p:embeddedFont>
    <p:embeddedFont>
      <p:font typeface="Inter Italics" charset="1" panose="020B0502030000000004"/>
      <p:regular r:id="rId24"/>
    </p:embeddedFont>
    <p:embeddedFont>
      <p:font typeface="Inter Bold" charset="1" panose="020B080203000000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TextBox 2" id="2"/>
          <p:cNvSpPr txBox="true"/>
          <p:nvPr/>
        </p:nvSpPr>
        <p:spPr>
          <a:xfrm rot="0">
            <a:off x="1028700" y="1181100"/>
            <a:ext cx="16053988" cy="3042479"/>
          </a:xfrm>
          <a:prstGeom prst="rect">
            <a:avLst/>
          </a:prstGeom>
        </p:spPr>
        <p:txBody>
          <a:bodyPr anchor="t" rtlCol="false" tIns="0" lIns="0" bIns="0" rIns="0">
            <a:spAutoFit/>
          </a:bodyPr>
          <a:lstStyle/>
          <a:p>
            <a:pPr algn="ctr">
              <a:lnSpc>
                <a:spcPts val="7824"/>
              </a:lnSpc>
            </a:pPr>
            <a:r>
              <a:rPr lang="en-US" sz="7984">
                <a:solidFill>
                  <a:srgbClr val="294733"/>
                </a:solidFill>
                <a:latin typeface="Inter"/>
                <a:ea typeface="Inter"/>
                <a:cs typeface="Inter"/>
                <a:sym typeface="Inter"/>
              </a:rPr>
              <a:t>NETWORK TOWER PERFORMANCE  ANALYSIS USING  PYSPARK</a:t>
            </a:r>
          </a:p>
        </p:txBody>
      </p:sp>
      <p:sp>
        <p:nvSpPr>
          <p:cNvPr name="TextBox 3" id="3"/>
          <p:cNvSpPr txBox="true"/>
          <p:nvPr/>
        </p:nvSpPr>
        <p:spPr>
          <a:xfrm rot="0">
            <a:off x="299942" y="7016913"/>
            <a:ext cx="5884556" cy="442551"/>
          </a:xfrm>
          <a:prstGeom prst="rect">
            <a:avLst/>
          </a:prstGeom>
        </p:spPr>
        <p:txBody>
          <a:bodyPr anchor="t" rtlCol="false" tIns="0" lIns="0" bIns="0" rIns="0">
            <a:spAutoFit/>
          </a:bodyPr>
          <a:lstStyle/>
          <a:p>
            <a:pPr algn="ctr">
              <a:lnSpc>
                <a:spcPts val="3392"/>
              </a:lnSpc>
            </a:pPr>
            <a:r>
              <a:rPr lang="en-US" sz="3231">
                <a:solidFill>
                  <a:srgbClr val="FFFFFF"/>
                </a:solidFill>
                <a:latin typeface="Inter"/>
                <a:ea typeface="Inter"/>
                <a:cs typeface="Inter"/>
                <a:sym typeface="Inter"/>
              </a:rPr>
              <a:t>UNDER THE GUIDANCE OF :</a:t>
            </a:r>
          </a:p>
        </p:txBody>
      </p:sp>
      <p:sp>
        <p:nvSpPr>
          <p:cNvPr name="TextBox 4" id="4"/>
          <p:cNvSpPr txBox="true"/>
          <p:nvPr/>
        </p:nvSpPr>
        <p:spPr>
          <a:xfrm rot="0">
            <a:off x="619569" y="8019402"/>
            <a:ext cx="6043370" cy="2123290"/>
          </a:xfrm>
          <a:prstGeom prst="rect">
            <a:avLst/>
          </a:prstGeom>
        </p:spPr>
        <p:txBody>
          <a:bodyPr anchor="t" rtlCol="false" tIns="0" lIns="0" bIns="0" rIns="0">
            <a:spAutoFit/>
          </a:bodyPr>
          <a:lstStyle/>
          <a:p>
            <a:pPr algn="l">
              <a:lnSpc>
                <a:spcPts val="5582"/>
              </a:lnSpc>
            </a:pPr>
            <a:r>
              <a:rPr lang="en-US" sz="4896">
                <a:solidFill>
                  <a:srgbClr val="294733"/>
                </a:solidFill>
                <a:latin typeface="Inter"/>
                <a:ea typeface="Inter"/>
                <a:cs typeface="Inter"/>
                <a:sym typeface="Inter"/>
              </a:rPr>
              <a:t>Prof. Huma Mam</a:t>
            </a:r>
          </a:p>
          <a:p>
            <a:pPr algn="l">
              <a:lnSpc>
                <a:spcPts val="5582"/>
              </a:lnSpc>
            </a:pPr>
            <a:r>
              <a:rPr lang="en-US" sz="4896">
                <a:solidFill>
                  <a:srgbClr val="294733"/>
                </a:solidFill>
                <a:latin typeface="Inter"/>
                <a:ea typeface="Inter"/>
                <a:cs typeface="Inter"/>
                <a:sym typeface="Inter"/>
              </a:rPr>
              <a:t>Prof. Mayur Sir  </a:t>
            </a:r>
          </a:p>
          <a:p>
            <a:pPr algn="l">
              <a:lnSpc>
                <a:spcPts val="5582"/>
              </a:lnSpc>
            </a:pPr>
          </a:p>
        </p:txBody>
      </p:sp>
      <p:grpSp>
        <p:nvGrpSpPr>
          <p:cNvPr name="Group 5" id="5"/>
          <p:cNvGrpSpPr/>
          <p:nvPr/>
        </p:nvGrpSpPr>
        <p:grpSpPr>
          <a:xfrm rot="0">
            <a:off x="9055694" y="3110342"/>
            <a:ext cx="9420558" cy="7176658"/>
            <a:chOff x="0" y="0"/>
            <a:chExt cx="6163056" cy="4695066"/>
          </a:xfrm>
        </p:grpSpPr>
        <p:sp>
          <p:nvSpPr>
            <p:cNvPr name="Freeform 6" id="6"/>
            <p:cNvSpPr/>
            <p:nvPr/>
          </p:nvSpPr>
          <p:spPr>
            <a:xfrm flipH="false" flipV="false" rot="0">
              <a:off x="0" y="0"/>
              <a:ext cx="6163056" cy="4695066"/>
            </a:xfrm>
            <a:custGeom>
              <a:avLst/>
              <a:gdLst/>
              <a:ahLst/>
              <a:cxnLst/>
              <a:rect r="r" b="b" t="t" l="l"/>
              <a:pathLst>
                <a:path h="4695066" w="6163056">
                  <a:moveTo>
                    <a:pt x="6163056" y="404165"/>
                  </a:moveTo>
                  <a:lnTo>
                    <a:pt x="6163056" y="4695066"/>
                  </a:lnTo>
                  <a:lnTo>
                    <a:pt x="542417" y="4695066"/>
                  </a:lnTo>
                  <a:cubicBezTo>
                    <a:pt x="242824" y="4695066"/>
                    <a:pt x="0" y="4514134"/>
                    <a:pt x="0" y="4290902"/>
                  </a:cubicBezTo>
                  <a:cubicBezTo>
                    <a:pt x="0" y="4080634"/>
                    <a:pt x="228727" y="3910205"/>
                    <a:pt x="510921" y="3910205"/>
                  </a:cubicBezTo>
                  <a:cubicBezTo>
                    <a:pt x="793115" y="3910205"/>
                    <a:pt x="1021842" y="3739777"/>
                    <a:pt x="1021842" y="3529509"/>
                  </a:cubicBezTo>
                  <a:lnTo>
                    <a:pt x="1021842" y="3508974"/>
                  </a:lnTo>
                  <a:cubicBezTo>
                    <a:pt x="1021842" y="3298706"/>
                    <a:pt x="1250569" y="3128278"/>
                    <a:pt x="1532763" y="3128278"/>
                  </a:cubicBezTo>
                  <a:cubicBezTo>
                    <a:pt x="1814957" y="3128278"/>
                    <a:pt x="2043684" y="2957849"/>
                    <a:pt x="2043684" y="2747582"/>
                  </a:cubicBezTo>
                  <a:lnTo>
                    <a:pt x="2043684" y="2727047"/>
                  </a:lnTo>
                  <a:cubicBezTo>
                    <a:pt x="2043684" y="2516779"/>
                    <a:pt x="2272411" y="2346350"/>
                    <a:pt x="2554605" y="2346350"/>
                  </a:cubicBezTo>
                  <a:cubicBezTo>
                    <a:pt x="2836799" y="2346350"/>
                    <a:pt x="3065526" y="2175922"/>
                    <a:pt x="3065526" y="1965654"/>
                  </a:cubicBezTo>
                  <a:lnTo>
                    <a:pt x="3065526" y="1945119"/>
                  </a:lnTo>
                  <a:cubicBezTo>
                    <a:pt x="3065526" y="1734851"/>
                    <a:pt x="3294253" y="1564423"/>
                    <a:pt x="3576447" y="1564423"/>
                  </a:cubicBezTo>
                  <a:cubicBezTo>
                    <a:pt x="3858641" y="1564423"/>
                    <a:pt x="4087368" y="1393994"/>
                    <a:pt x="4087368" y="1183726"/>
                  </a:cubicBezTo>
                  <a:lnTo>
                    <a:pt x="4087368" y="1163192"/>
                  </a:lnTo>
                  <a:cubicBezTo>
                    <a:pt x="4087368" y="952924"/>
                    <a:pt x="4316095" y="782495"/>
                    <a:pt x="4598289" y="782495"/>
                  </a:cubicBezTo>
                  <a:cubicBezTo>
                    <a:pt x="4880483" y="782495"/>
                    <a:pt x="5109210" y="612067"/>
                    <a:pt x="5109210" y="401799"/>
                  </a:cubicBezTo>
                  <a:lnTo>
                    <a:pt x="5109210" y="381264"/>
                  </a:lnTo>
                  <a:cubicBezTo>
                    <a:pt x="5109591" y="170429"/>
                    <a:pt x="5338445" y="0"/>
                    <a:pt x="5620639" y="0"/>
                  </a:cubicBezTo>
                  <a:cubicBezTo>
                    <a:pt x="5920232" y="0"/>
                    <a:pt x="6163056" y="180933"/>
                    <a:pt x="6163056" y="404165"/>
                  </a:cubicBezTo>
                  <a:close/>
                </a:path>
              </a:pathLst>
            </a:custGeom>
            <a:blipFill>
              <a:blip r:embed="rId2"/>
              <a:stretch>
                <a:fillRect l="0" t="-48327" r="0" b="-48327"/>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273834" y="2815085"/>
            <a:ext cx="17740331" cy="1685331"/>
          </a:xfrm>
          <a:custGeom>
            <a:avLst/>
            <a:gdLst/>
            <a:ahLst/>
            <a:cxnLst/>
            <a:rect r="r" b="b" t="t" l="l"/>
            <a:pathLst>
              <a:path h="1685331" w="17740331">
                <a:moveTo>
                  <a:pt x="0" y="0"/>
                </a:moveTo>
                <a:lnTo>
                  <a:pt x="17740332" y="0"/>
                </a:lnTo>
                <a:lnTo>
                  <a:pt x="17740332" y="1685331"/>
                </a:lnTo>
                <a:lnTo>
                  <a:pt x="0" y="1685331"/>
                </a:lnTo>
                <a:lnTo>
                  <a:pt x="0" y="0"/>
                </a:lnTo>
                <a:close/>
              </a:path>
            </a:pathLst>
          </a:custGeom>
          <a:blipFill>
            <a:blip r:embed="rId2"/>
            <a:stretch>
              <a:fillRect l="0" t="0" r="0" b="0"/>
            </a:stretch>
          </a:blipFill>
        </p:spPr>
      </p:sp>
      <p:sp>
        <p:nvSpPr>
          <p:cNvPr name="Freeform 3" id="3"/>
          <p:cNvSpPr/>
          <p:nvPr/>
        </p:nvSpPr>
        <p:spPr>
          <a:xfrm flipH="false" flipV="false" rot="0">
            <a:off x="5443254" y="4880861"/>
            <a:ext cx="7401492" cy="5158035"/>
          </a:xfrm>
          <a:custGeom>
            <a:avLst/>
            <a:gdLst/>
            <a:ahLst/>
            <a:cxnLst/>
            <a:rect r="r" b="b" t="t" l="l"/>
            <a:pathLst>
              <a:path h="5158035" w="7401492">
                <a:moveTo>
                  <a:pt x="0" y="0"/>
                </a:moveTo>
                <a:lnTo>
                  <a:pt x="7401492" y="0"/>
                </a:lnTo>
                <a:lnTo>
                  <a:pt x="7401492" y="5158035"/>
                </a:lnTo>
                <a:lnTo>
                  <a:pt x="0" y="5158035"/>
                </a:lnTo>
                <a:lnTo>
                  <a:pt x="0" y="0"/>
                </a:lnTo>
                <a:close/>
              </a:path>
            </a:pathLst>
          </a:custGeom>
          <a:blipFill>
            <a:blip r:embed="rId3"/>
            <a:stretch>
              <a:fillRect l="0" t="0" r="0" b="0"/>
            </a:stretch>
          </a:blipFill>
        </p:spPr>
      </p:sp>
      <p:sp>
        <p:nvSpPr>
          <p:cNvPr name="TextBox 4" id="4"/>
          <p:cNvSpPr txBox="true"/>
          <p:nvPr/>
        </p:nvSpPr>
        <p:spPr>
          <a:xfrm rot="0">
            <a:off x="6246628" y="778158"/>
            <a:ext cx="10826594"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Min Function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0" y="2677953"/>
            <a:ext cx="18288000" cy="1600200"/>
          </a:xfrm>
          <a:custGeom>
            <a:avLst/>
            <a:gdLst/>
            <a:ahLst/>
            <a:cxnLst/>
            <a:rect r="r" b="b" t="t" l="l"/>
            <a:pathLst>
              <a:path h="1600200" w="18288000">
                <a:moveTo>
                  <a:pt x="0" y="0"/>
                </a:moveTo>
                <a:lnTo>
                  <a:pt x="18288000" y="0"/>
                </a:lnTo>
                <a:lnTo>
                  <a:pt x="18288000" y="1600200"/>
                </a:lnTo>
                <a:lnTo>
                  <a:pt x="0" y="1600200"/>
                </a:lnTo>
                <a:lnTo>
                  <a:pt x="0" y="0"/>
                </a:lnTo>
                <a:close/>
              </a:path>
            </a:pathLst>
          </a:custGeom>
          <a:blipFill>
            <a:blip r:embed="rId2"/>
            <a:stretch>
              <a:fillRect l="0" t="0" r="0" b="0"/>
            </a:stretch>
          </a:blipFill>
        </p:spPr>
      </p:sp>
      <p:sp>
        <p:nvSpPr>
          <p:cNvPr name="Freeform 3" id="3"/>
          <p:cNvSpPr/>
          <p:nvPr/>
        </p:nvSpPr>
        <p:spPr>
          <a:xfrm flipH="false" flipV="false" rot="0">
            <a:off x="5079505" y="4558313"/>
            <a:ext cx="7245141" cy="5514815"/>
          </a:xfrm>
          <a:custGeom>
            <a:avLst/>
            <a:gdLst/>
            <a:ahLst/>
            <a:cxnLst/>
            <a:rect r="r" b="b" t="t" l="l"/>
            <a:pathLst>
              <a:path h="5514815" w="7245141">
                <a:moveTo>
                  <a:pt x="0" y="0"/>
                </a:moveTo>
                <a:lnTo>
                  <a:pt x="7245141" y="0"/>
                </a:lnTo>
                <a:lnTo>
                  <a:pt x="7245141" y="5514815"/>
                </a:lnTo>
                <a:lnTo>
                  <a:pt x="0" y="5514815"/>
                </a:lnTo>
                <a:lnTo>
                  <a:pt x="0" y="0"/>
                </a:lnTo>
                <a:close/>
              </a:path>
            </a:pathLst>
          </a:custGeom>
          <a:blipFill>
            <a:blip r:embed="rId3"/>
            <a:stretch>
              <a:fillRect l="0" t="-4897" r="0" b="0"/>
            </a:stretch>
          </a:blipFill>
        </p:spPr>
      </p:sp>
      <p:sp>
        <p:nvSpPr>
          <p:cNvPr name="TextBox 4" id="4"/>
          <p:cNvSpPr txBox="true"/>
          <p:nvPr/>
        </p:nvSpPr>
        <p:spPr>
          <a:xfrm rot="0">
            <a:off x="6271179" y="802709"/>
            <a:ext cx="10826594"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Avg Function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150383" y="2981149"/>
            <a:ext cx="17987233" cy="1821207"/>
          </a:xfrm>
          <a:custGeom>
            <a:avLst/>
            <a:gdLst/>
            <a:ahLst/>
            <a:cxnLst/>
            <a:rect r="r" b="b" t="t" l="l"/>
            <a:pathLst>
              <a:path h="1821207" w="17987233">
                <a:moveTo>
                  <a:pt x="0" y="0"/>
                </a:moveTo>
                <a:lnTo>
                  <a:pt x="17987234" y="0"/>
                </a:lnTo>
                <a:lnTo>
                  <a:pt x="17987234" y="1821208"/>
                </a:lnTo>
                <a:lnTo>
                  <a:pt x="0" y="1821208"/>
                </a:lnTo>
                <a:lnTo>
                  <a:pt x="0" y="0"/>
                </a:lnTo>
                <a:close/>
              </a:path>
            </a:pathLst>
          </a:custGeom>
          <a:blipFill>
            <a:blip r:embed="rId2"/>
            <a:stretch>
              <a:fillRect l="0" t="0" r="0" b="0"/>
            </a:stretch>
          </a:blipFill>
        </p:spPr>
      </p:sp>
      <p:sp>
        <p:nvSpPr>
          <p:cNvPr name="Freeform 3" id="3"/>
          <p:cNvSpPr/>
          <p:nvPr/>
        </p:nvSpPr>
        <p:spPr>
          <a:xfrm flipH="false" flipV="false" rot="0">
            <a:off x="5080330" y="5143500"/>
            <a:ext cx="7767310" cy="5143500"/>
          </a:xfrm>
          <a:custGeom>
            <a:avLst/>
            <a:gdLst/>
            <a:ahLst/>
            <a:cxnLst/>
            <a:rect r="r" b="b" t="t" l="l"/>
            <a:pathLst>
              <a:path h="5143500" w="7767310">
                <a:moveTo>
                  <a:pt x="0" y="0"/>
                </a:moveTo>
                <a:lnTo>
                  <a:pt x="7767310" y="0"/>
                </a:lnTo>
                <a:lnTo>
                  <a:pt x="7767310" y="5143500"/>
                </a:lnTo>
                <a:lnTo>
                  <a:pt x="0" y="5143500"/>
                </a:lnTo>
                <a:lnTo>
                  <a:pt x="0" y="0"/>
                </a:lnTo>
                <a:close/>
              </a:path>
            </a:pathLst>
          </a:custGeom>
          <a:blipFill>
            <a:blip r:embed="rId3"/>
            <a:stretch>
              <a:fillRect l="0" t="0" r="0" b="0"/>
            </a:stretch>
          </a:blipFill>
        </p:spPr>
      </p:sp>
      <p:sp>
        <p:nvSpPr>
          <p:cNvPr name="TextBox 4" id="4"/>
          <p:cNvSpPr txBox="true"/>
          <p:nvPr/>
        </p:nvSpPr>
        <p:spPr>
          <a:xfrm rot="0">
            <a:off x="6246628" y="778158"/>
            <a:ext cx="10826594"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Sum Function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165939" y="2780352"/>
            <a:ext cx="17956122" cy="1683386"/>
          </a:xfrm>
          <a:custGeom>
            <a:avLst/>
            <a:gdLst/>
            <a:ahLst/>
            <a:cxnLst/>
            <a:rect r="r" b="b" t="t" l="l"/>
            <a:pathLst>
              <a:path h="1683386" w="17956122">
                <a:moveTo>
                  <a:pt x="0" y="0"/>
                </a:moveTo>
                <a:lnTo>
                  <a:pt x="17956122" y="0"/>
                </a:lnTo>
                <a:lnTo>
                  <a:pt x="17956122" y="1683386"/>
                </a:lnTo>
                <a:lnTo>
                  <a:pt x="0" y="1683386"/>
                </a:lnTo>
                <a:lnTo>
                  <a:pt x="0" y="0"/>
                </a:lnTo>
                <a:close/>
              </a:path>
            </a:pathLst>
          </a:custGeom>
          <a:blipFill>
            <a:blip r:embed="rId2"/>
            <a:stretch>
              <a:fillRect l="0" t="0" r="0" b="0"/>
            </a:stretch>
          </a:blipFill>
        </p:spPr>
      </p:sp>
      <p:sp>
        <p:nvSpPr>
          <p:cNvPr name="Freeform 3" id="3"/>
          <p:cNvSpPr/>
          <p:nvPr/>
        </p:nvSpPr>
        <p:spPr>
          <a:xfrm flipH="false" flipV="false" rot="0">
            <a:off x="6145215" y="4773913"/>
            <a:ext cx="5997569" cy="5174374"/>
          </a:xfrm>
          <a:custGeom>
            <a:avLst/>
            <a:gdLst/>
            <a:ahLst/>
            <a:cxnLst/>
            <a:rect r="r" b="b" t="t" l="l"/>
            <a:pathLst>
              <a:path h="5174374" w="5997569">
                <a:moveTo>
                  <a:pt x="0" y="0"/>
                </a:moveTo>
                <a:lnTo>
                  <a:pt x="5997570" y="0"/>
                </a:lnTo>
                <a:lnTo>
                  <a:pt x="5997570" y="5174373"/>
                </a:lnTo>
                <a:lnTo>
                  <a:pt x="0" y="5174373"/>
                </a:lnTo>
                <a:lnTo>
                  <a:pt x="0" y="0"/>
                </a:lnTo>
                <a:close/>
              </a:path>
            </a:pathLst>
          </a:custGeom>
          <a:blipFill>
            <a:blip r:embed="rId3"/>
            <a:stretch>
              <a:fillRect l="0" t="0" r="0" b="0"/>
            </a:stretch>
          </a:blipFill>
        </p:spPr>
      </p:sp>
      <p:sp>
        <p:nvSpPr>
          <p:cNvPr name="TextBox 4" id="4"/>
          <p:cNvSpPr txBox="true"/>
          <p:nvPr/>
        </p:nvSpPr>
        <p:spPr>
          <a:xfrm rot="0">
            <a:off x="6246628" y="778158"/>
            <a:ext cx="10826594"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Count Function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2412973" y="2549336"/>
            <a:ext cx="13462053" cy="7471440"/>
          </a:xfrm>
          <a:custGeom>
            <a:avLst/>
            <a:gdLst/>
            <a:ahLst/>
            <a:cxnLst/>
            <a:rect r="r" b="b" t="t" l="l"/>
            <a:pathLst>
              <a:path h="7471440" w="13462053">
                <a:moveTo>
                  <a:pt x="0" y="0"/>
                </a:moveTo>
                <a:lnTo>
                  <a:pt x="13462054" y="0"/>
                </a:lnTo>
                <a:lnTo>
                  <a:pt x="13462054" y="7471440"/>
                </a:lnTo>
                <a:lnTo>
                  <a:pt x="0" y="7471440"/>
                </a:lnTo>
                <a:lnTo>
                  <a:pt x="0" y="0"/>
                </a:lnTo>
                <a:close/>
              </a:path>
            </a:pathLst>
          </a:custGeom>
          <a:blipFill>
            <a:blip r:embed="rId2"/>
            <a:stretch>
              <a:fillRect l="0" t="0" r="0" b="0"/>
            </a:stretch>
          </a:blipFill>
        </p:spPr>
      </p:sp>
      <p:sp>
        <p:nvSpPr>
          <p:cNvPr name="TextBox 3" id="3"/>
          <p:cNvSpPr txBox="true"/>
          <p:nvPr/>
        </p:nvSpPr>
        <p:spPr>
          <a:xfrm rot="0">
            <a:off x="501478" y="284463"/>
            <a:ext cx="9086561"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7.Data Visualization</a:t>
            </a:r>
          </a:p>
        </p:txBody>
      </p:sp>
      <p:sp>
        <p:nvSpPr>
          <p:cNvPr name="TextBox 4" id="4"/>
          <p:cNvSpPr txBox="true"/>
          <p:nvPr/>
        </p:nvSpPr>
        <p:spPr>
          <a:xfrm rot="0">
            <a:off x="1360955" y="1645209"/>
            <a:ext cx="9117804" cy="702901"/>
          </a:xfrm>
          <a:prstGeom prst="rect">
            <a:avLst/>
          </a:prstGeom>
        </p:spPr>
        <p:txBody>
          <a:bodyPr anchor="t" rtlCol="false" tIns="0" lIns="0" bIns="0" rIns="0">
            <a:spAutoFit/>
          </a:bodyPr>
          <a:lstStyle/>
          <a:p>
            <a:pPr algn="r">
              <a:lnSpc>
                <a:spcPts val="5408"/>
              </a:lnSpc>
            </a:pPr>
            <a:r>
              <a:rPr lang="en-US" sz="4744">
                <a:solidFill>
                  <a:srgbClr val="294733"/>
                </a:solidFill>
                <a:latin typeface="Inter"/>
                <a:ea typeface="Inter"/>
                <a:cs typeface="Inter"/>
                <a:sym typeface="Inter"/>
              </a:rPr>
              <a:t>PowerBI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1297872" y="2153425"/>
            <a:ext cx="15692255" cy="7473437"/>
          </a:xfrm>
          <a:custGeom>
            <a:avLst/>
            <a:gdLst/>
            <a:ahLst/>
            <a:cxnLst/>
            <a:rect r="r" b="b" t="t" l="l"/>
            <a:pathLst>
              <a:path h="7473437" w="15692255">
                <a:moveTo>
                  <a:pt x="0" y="0"/>
                </a:moveTo>
                <a:lnTo>
                  <a:pt x="15692256" y="0"/>
                </a:lnTo>
                <a:lnTo>
                  <a:pt x="15692256" y="7473436"/>
                </a:lnTo>
                <a:lnTo>
                  <a:pt x="0" y="7473436"/>
                </a:lnTo>
                <a:lnTo>
                  <a:pt x="0" y="0"/>
                </a:lnTo>
                <a:close/>
              </a:path>
            </a:pathLst>
          </a:custGeom>
          <a:blipFill>
            <a:blip r:embed="rId2"/>
            <a:stretch>
              <a:fillRect l="0" t="0" r="0" b="0"/>
            </a:stretch>
          </a:blipFill>
        </p:spPr>
      </p:sp>
      <p:sp>
        <p:nvSpPr>
          <p:cNvPr name="TextBox 3" id="3"/>
          <p:cNvSpPr txBox="true"/>
          <p:nvPr/>
        </p:nvSpPr>
        <p:spPr>
          <a:xfrm rot="0">
            <a:off x="1778328" y="686775"/>
            <a:ext cx="9117804" cy="702901"/>
          </a:xfrm>
          <a:prstGeom prst="rect">
            <a:avLst/>
          </a:prstGeom>
        </p:spPr>
        <p:txBody>
          <a:bodyPr anchor="t" rtlCol="false" tIns="0" lIns="0" bIns="0" rIns="0">
            <a:spAutoFit/>
          </a:bodyPr>
          <a:lstStyle/>
          <a:p>
            <a:pPr algn="r">
              <a:lnSpc>
                <a:spcPts val="5408"/>
              </a:lnSpc>
            </a:pPr>
            <a:r>
              <a:rPr lang="en-US" sz="4744">
                <a:solidFill>
                  <a:srgbClr val="294733"/>
                </a:solidFill>
                <a:latin typeface="Inter"/>
                <a:ea typeface="Inter"/>
                <a:cs typeface="Inter"/>
                <a:sym typeface="Inter"/>
              </a:rPr>
              <a:t>Databricks </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p:cSld>
    <p:bg>
      <p:bgPr>
        <a:solidFill>
          <a:srgbClr val="F8F2E7"/>
        </a:solidFill>
      </p:bgPr>
    </p:bg>
    <p:spTree>
      <p:nvGrpSpPr>
        <p:cNvPr id="1" name=""/>
        <p:cNvGrpSpPr/>
        <p:nvPr/>
      </p:nvGrpSpPr>
      <p:grpSpPr>
        <a:xfrm>
          <a:off x="0" y="0"/>
          <a:ext cx="0" cy="0"/>
          <a:chOff x="0" y="0"/>
          <a:chExt cx="0" cy="0"/>
        </a:xfrm>
      </p:grpSpPr>
      <p:sp>
        <p:nvSpPr>
          <p:cNvPr name="TextBox 2" id="2"/>
          <p:cNvSpPr txBox="true"/>
          <p:nvPr/>
        </p:nvSpPr>
        <p:spPr>
          <a:xfrm rot="0">
            <a:off x="3470976" y="3270678"/>
            <a:ext cx="10973100" cy="4780533"/>
          </a:xfrm>
          <a:prstGeom prst="rect">
            <a:avLst/>
          </a:prstGeom>
        </p:spPr>
        <p:txBody>
          <a:bodyPr anchor="t" rtlCol="false" tIns="0" lIns="0" bIns="0" rIns="0">
            <a:spAutoFit/>
          </a:bodyPr>
          <a:lstStyle/>
          <a:p>
            <a:pPr algn="l" marL="737309" indent="-368655" lvl="1">
              <a:lnSpc>
                <a:spcPts val="4781"/>
              </a:lnSpc>
              <a:buFont typeface="Arial"/>
              <a:buChar char="•"/>
            </a:pPr>
            <a:r>
              <a:rPr lang="en-US" sz="3415">
                <a:solidFill>
                  <a:srgbClr val="294733"/>
                </a:solidFill>
                <a:latin typeface="Inter"/>
                <a:ea typeface="Inter"/>
                <a:cs typeface="Inter"/>
                <a:sym typeface="Inter"/>
              </a:rPr>
              <a:t>The raw dataset was efficiently imported into PySpark using a Spark session.</a:t>
            </a:r>
          </a:p>
          <a:p>
            <a:pPr algn="l">
              <a:lnSpc>
                <a:spcPts val="4781"/>
              </a:lnSpc>
            </a:pPr>
          </a:p>
          <a:p>
            <a:pPr algn="l" marL="737309" indent="-368655" lvl="1">
              <a:lnSpc>
                <a:spcPts val="4781"/>
              </a:lnSpc>
              <a:buFont typeface="Arial"/>
              <a:buChar char="•"/>
            </a:pPr>
            <a:r>
              <a:rPr lang="en-US" sz="3415">
                <a:solidFill>
                  <a:srgbClr val="294733"/>
                </a:solidFill>
                <a:latin typeface="Inter"/>
                <a:ea typeface="Inter"/>
                <a:cs typeface="Inter"/>
                <a:sym typeface="Inter"/>
              </a:rPr>
              <a:t>Schema detection and header options ensured accurate data loading.</a:t>
            </a:r>
          </a:p>
          <a:p>
            <a:pPr algn="l">
              <a:lnSpc>
                <a:spcPts val="4781"/>
              </a:lnSpc>
            </a:pPr>
          </a:p>
          <a:p>
            <a:pPr algn="l" marL="737309" indent="-368655" lvl="1">
              <a:lnSpc>
                <a:spcPts val="4781"/>
              </a:lnSpc>
              <a:buFont typeface="Arial"/>
              <a:buChar char="•"/>
            </a:pPr>
            <a:r>
              <a:rPr lang="en-US" sz="3415">
                <a:solidFill>
                  <a:srgbClr val="294733"/>
                </a:solidFill>
                <a:latin typeface="Inter"/>
                <a:ea typeface="Inter"/>
                <a:cs typeface="Inter"/>
                <a:sym typeface="Inter"/>
              </a:rPr>
              <a:t>This step laid the foundation for data cleaning, transformation, and Power BI dashboard creation</a:t>
            </a:r>
          </a:p>
        </p:txBody>
      </p:sp>
      <p:sp>
        <p:nvSpPr>
          <p:cNvPr name="TextBox 3" id="3"/>
          <p:cNvSpPr txBox="true"/>
          <p:nvPr/>
        </p:nvSpPr>
        <p:spPr>
          <a:xfrm rot="0">
            <a:off x="1028700" y="1057275"/>
            <a:ext cx="7928825"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04 - Conclusions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8F2E7"/>
        </a:solidFill>
      </p:bgPr>
    </p:bg>
    <p:spTree>
      <p:nvGrpSpPr>
        <p:cNvPr id="1" name=""/>
        <p:cNvGrpSpPr/>
        <p:nvPr/>
      </p:nvGrpSpPr>
      <p:grpSpPr>
        <a:xfrm>
          <a:off x="0" y="0"/>
          <a:ext cx="0" cy="0"/>
          <a:chOff x="0" y="0"/>
          <a:chExt cx="0" cy="0"/>
        </a:xfrm>
      </p:grpSpPr>
      <p:sp>
        <p:nvSpPr>
          <p:cNvPr name="TextBox 2" id="2"/>
          <p:cNvSpPr txBox="true"/>
          <p:nvPr/>
        </p:nvSpPr>
        <p:spPr>
          <a:xfrm rot="0">
            <a:off x="5314684" y="3718214"/>
            <a:ext cx="10222605" cy="1779016"/>
          </a:xfrm>
          <a:prstGeom prst="rect">
            <a:avLst/>
          </a:prstGeom>
        </p:spPr>
        <p:txBody>
          <a:bodyPr anchor="t" rtlCol="false" tIns="0" lIns="0" bIns="0" rIns="0">
            <a:spAutoFit/>
          </a:bodyPr>
          <a:lstStyle/>
          <a:p>
            <a:pPr algn="l">
              <a:lnSpc>
                <a:spcPts val="13812"/>
              </a:lnSpc>
            </a:pPr>
            <a:r>
              <a:rPr lang="en-US" sz="12116">
                <a:solidFill>
                  <a:srgbClr val="FFFFFF"/>
                </a:solidFill>
                <a:latin typeface="Inter"/>
                <a:ea typeface="Inter"/>
                <a:cs typeface="Inter"/>
                <a:sym typeface="Inter"/>
              </a:rPr>
              <a:t>Thankyou</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p:cSld>
    <p:bg>
      <p:bgPr>
        <a:solidFill>
          <a:srgbClr val="F8F2E7"/>
        </a:solidFill>
      </p:bgPr>
    </p:bg>
    <p:spTree>
      <p:nvGrpSpPr>
        <p:cNvPr id="1" name=""/>
        <p:cNvGrpSpPr/>
        <p:nvPr/>
      </p:nvGrpSpPr>
      <p:grpSpPr>
        <a:xfrm>
          <a:off x="0" y="0"/>
          <a:ext cx="0" cy="0"/>
          <a:chOff x="0" y="0"/>
          <a:chExt cx="0" cy="0"/>
        </a:xfrm>
      </p:grpSpPr>
      <p:sp>
        <p:nvSpPr>
          <p:cNvPr name="TextBox 2" id="2"/>
          <p:cNvSpPr txBox="true"/>
          <p:nvPr/>
        </p:nvSpPr>
        <p:spPr>
          <a:xfrm rot="0">
            <a:off x="843161" y="635928"/>
            <a:ext cx="8970922" cy="814118"/>
          </a:xfrm>
          <a:prstGeom prst="rect">
            <a:avLst/>
          </a:prstGeom>
        </p:spPr>
        <p:txBody>
          <a:bodyPr anchor="t" rtlCol="false" tIns="0" lIns="0" bIns="0" rIns="0">
            <a:spAutoFit/>
          </a:bodyPr>
          <a:lstStyle/>
          <a:p>
            <a:pPr algn="l">
              <a:lnSpc>
                <a:spcPts val="6372"/>
              </a:lnSpc>
            </a:pPr>
            <a:r>
              <a:rPr lang="en-US" sz="5589">
                <a:solidFill>
                  <a:srgbClr val="294733"/>
                </a:solidFill>
                <a:latin typeface="Inter"/>
                <a:ea typeface="Inter"/>
                <a:cs typeface="Inter"/>
                <a:sym typeface="Inter"/>
              </a:rPr>
              <a:t>1.Introduction</a:t>
            </a:r>
          </a:p>
        </p:txBody>
      </p:sp>
      <p:sp>
        <p:nvSpPr>
          <p:cNvPr name="TextBox 3" id="3"/>
          <p:cNvSpPr txBox="true"/>
          <p:nvPr/>
        </p:nvSpPr>
        <p:spPr>
          <a:xfrm rot="0">
            <a:off x="843161" y="2103791"/>
            <a:ext cx="8845685" cy="814118"/>
          </a:xfrm>
          <a:prstGeom prst="rect">
            <a:avLst/>
          </a:prstGeom>
        </p:spPr>
        <p:txBody>
          <a:bodyPr anchor="t" rtlCol="false" tIns="0" lIns="0" bIns="0" rIns="0">
            <a:spAutoFit/>
          </a:bodyPr>
          <a:lstStyle/>
          <a:p>
            <a:pPr algn="l" marL="0" indent="0" lvl="0">
              <a:lnSpc>
                <a:spcPts val="6372"/>
              </a:lnSpc>
              <a:spcBef>
                <a:spcPct val="0"/>
              </a:spcBef>
            </a:pPr>
            <a:r>
              <a:rPr lang="en-US" sz="5589">
                <a:solidFill>
                  <a:srgbClr val="294733"/>
                </a:solidFill>
                <a:latin typeface="Inter"/>
                <a:ea typeface="Inter"/>
                <a:cs typeface="Inter"/>
                <a:sym typeface="Inter"/>
              </a:rPr>
              <a:t>2.</a:t>
            </a:r>
            <a:r>
              <a:rPr lang="en-US" sz="5589" strike="noStrike" u="none">
                <a:solidFill>
                  <a:srgbClr val="294733"/>
                </a:solidFill>
                <a:latin typeface="Inter"/>
                <a:ea typeface="Inter"/>
                <a:cs typeface="Inter"/>
                <a:sym typeface="Inter"/>
              </a:rPr>
              <a:t>Raw Data Details</a:t>
            </a:r>
          </a:p>
        </p:txBody>
      </p:sp>
      <p:sp>
        <p:nvSpPr>
          <p:cNvPr name="TextBox 4" id="4"/>
          <p:cNvSpPr txBox="true"/>
          <p:nvPr/>
        </p:nvSpPr>
        <p:spPr>
          <a:xfrm rot="0">
            <a:off x="843161" y="5172075"/>
            <a:ext cx="9770207" cy="814118"/>
          </a:xfrm>
          <a:prstGeom prst="rect">
            <a:avLst/>
          </a:prstGeom>
        </p:spPr>
        <p:txBody>
          <a:bodyPr anchor="t" rtlCol="false" tIns="0" lIns="0" bIns="0" rIns="0">
            <a:spAutoFit/>
          </a:bodyPr>
          <a:lstStyle/>
          <a:p>
            <a:pPr algn="l" marL="0" indent="0" lvl="0">
              <a:lnSpc>
                <a:spcPts val="6372"/>
              </a:lnSpc>
              <a:spcBef>
                <a:spcPct val="0"/>
              </a:spcBef>
            </a:pPr>
            <a:r>
              <a:rPr lang="en-US" sz="5589">
                <a:solidFill>
                  <a:srgbClr val="294733"/>
                </a:solidFill>
                <a:latin typeface="Inter"/>
                <a:ea typeface="Inter"/>
                <a:cs typeface="Inter"/>
                <a:sym typeface="Inter"/>
              </a:rPr>
              <a:t>4.</a:t>
            </a:r>
            <a:r>
              <a:rPr lang="en-US" sz="5589" strike="noStrike" u="none">
                <a:solidFill>
                  <a:srgbClr val="294733"/>
                </a:solidFill>
                <a:latin typeface="Inter"/>
                <a:ea typeface="Inter"/>
                <a:cs typeface="Inter"/>
                <a:sym typeface="Inter"/>
              </a:rPr>
              <a:t>Data Cleaning </a:t>
            </a:r>
          </a:p>
        </p:txBody>
      </p:sp>
      <p:sp>
        <p:nvSpPr>
          <p:cNvPr name="TextBox 5" id="5"/>
          <p:cNvSpPr txBox="true"/>
          <p:nvPr/>
        </p:nvSpPr>
        <p:spPr>
          <a:xfrm rot="0">
            <a:off x="9959406" y="5033288"/>
            <a:ext cx="7698319" cy="779986"/>
          </a:xfrm>
          <a:prstGeom prst="rect">
            <a:avLst/>
          </a:prstGeom>
        </p:spPr>
        <p:txBody>
          <a:bodyPr anchor="t" rtlCol="false" tIns="0" lIns="0" bIns="0" rIns="0">
            <a:spAutoFit/>
          </a:bodyPr>
          <a:lstStyle/>
          <a:p>
            <a:pPr algn="l">
              <a:lnSpc>
                <a:spcPts val="6042"/>
              </a:lnSpc>
            </a:pPr>
            <a:r>
              <a:rPr lang="en-US" sz="5300">
                <a:solidFill>
                  <a:srgbClr val="294733"/>
                </a:solidFill>
                <a:latin typeface="Inter"/>
                <a:ea typeface="Inter"/>
                <a:cs typeface="Inter"/>
                <a:sym typeface="Inter"/>
              </a:rPr>
              <a:t>5.Transformations</a:t>
            </a:r>
          </a:p>
        </p:txBody>
      </p:sp>
      <p:sp>
        <p:nvSpPr>
          <p:cNvPr name="TextBox 6" id="6"/>
          <p:cNvSpPr txBox="true"/>
          <p:nvPr/>
        </p:nvSpPr>
        <p:spPr>
          <a:xfrm rot="0">
            <a:off x="9959406" y="7783096"/>
            <a:ext cx="8798892" cy="739866"/>
          </a:xfrm>
          <a:prstGeom prst="rect">
            <a:avLst/>
          </a:prstGeom>
        </p:spPr>
        <p:txBody>
          <a:bodyPr anchor="t" rtlCol="false" tIns="0" lIns="0" bIns="0" rIns="0">
            <a:spAutoFit/>
          </a:bodyPr>
          <a:lstStyle/>
          <a:p>
            <a:pPr algn="l">
              <a:lnSpc>
                <a:spcPts val="5738"/>
              </a:lnSpc>
            </a:pPr>
            <a:r>
              <a:rPr lang="en-US" sz="5033">
                <a:solidFill>
                  <a:srgbClr val="294733"/>
                </a:solidFill>
                <a:latin typeface="Inter"/>
                <a:ea typeface="Inter"/>
                <a:cs typeface="Inter"/>
                <a:sym typeface="Inter"/>
              </a:rPr>
              <a:t>7.Data Visualization</a:t>
            </a:r>
          </a:p>
        </p:txBody>
      </p:sp>
      <p:sp>
        <p:nvSpPr>
          <p:cNvPr name="TextBox 7" id="7"/>
          <p:cNvSpPr txBox="true"/>
          <p:nvPr/>
        </p:nvSpPr>
        <p:spPr>
          <a:xfrm rot="0">
            <a:off x="843161" y="3705696"/>
            <a:ext cx="8845685" cy="814118"/>
          </a:xfrm>
          <a:prstGeom prst="rect">
            <a:avLst/>
          </a:prstGeom>
        </p:spPr>
        <p:txBody>
          <a:bodyPr anchor="t" rtlCol="false" tIns="0" lIns="0" bIns="0" rIns="0">
            <a:spAutoFit/>
          </a:bodyPr>
          <a:lstStyle/>
          <a:p>
            <a:pPr algn="l" marL="0" indent="0" lvl="0">
              <a:lnSpc>
                <a:spcPts val="6372"/>
              </a:lnSpc>
              <a:spcBef>
                <a:spcPct val="0"/>
              </a:spcBef>
            </a:pPr>
            <a:r>
              <a:rPr lang="en-US" sz="5589" strike="noStrike" u="none">
                <a:solidFill>
                  <a:srgbClr val="294733"/>
                </a:solidFill>
                <a:latin typeface="Inter"/>
                <a:ea typeface="Inter"/>
                <a:cs typeface="Inter"/>
                <a:sym typeface="Inter"/>
              </a:rPr>
              <a:t>3.Loading Data</a:t>
            </a:r>
          </a:p>
        </p:txBody>
      </p:sp>
      <p:sp>
        <p:nvSpPr>
          <p:cNvPr name="TextBox 8" id="8"/>
          <p:cNvSpPr txBox="true"/>
          <p:nvPr/>
        </p:nvSpPr>
        <p:spPr>
          <a:xfrm rot="0">
            <a:off x="9959406" y="6423736"/>
            <a:ext cx="8008956" cy="749759"/>
          </a:xfrm>
          <a:prstGeom prst="rect">
            <a:avLst/>
          </a:prstGeom>
        </p:spPr>
        <p:txBody>
          <a:bodyPr anchor="t" rtlCol="false" tIns="0" lIns="0" bIns="0" rIns="0">
            <a:spAutoFit/>
          </a:bodyPr>
          <a:lstStyle/>
          <a:p>
            <a:pPr algn="l">
              <a:lnSpc>
                <a:spcPts val="5813"/>
              </a:lnSpc>
            </a:pPr>
            <a:r>
              <a:rPr lang="en-US" sz="5099">
                <a:solidFill>
                  <a:srgbClr val="294733"/>
                </a:solidFill>
                <a:latin typeface="Inter"/>
                <a:ea typeface="Inter"/>
                <a:cs typeface="Inter"/>
                <a:sym typeface="Inter"/>
              </a:rPr>
              <a:t>6.Aggregates Prepared</a:t>
            </a:r>
          </a:p>
        </p:txBody>
      </p:sp>
      <p:sp>
        <p:nvSpPr>
          <p:cNvPr name="TextBox 9" id="9"/>
          <p:cNvSpPr txBox="true"/>
          <p:nvPr/>
        </p:nvSpPr>
        <p:spPr>
          <a:xfrm rot="0">
            <a:off x="9959406" y="9132562"/>
            <a:ext cx="8798892" cy="739866"/>
          </a:xfrm>
          <a:prstGeom prst="rect">
            <a:avLst/>
          </a:prstGeom>
        </p:spPr>
        <p:txBody>
          <a:bodyPr anchor="t" rtlCol="false" tIns="0" lIns="0" bIns="0" rIns="0">
            <a:spAutoFit/>
          </a:bodyPr>
          <a:lstStyle/>
          <a:p>
            <a:pPr algn="l">
              <a:lnSpc>
                <a:spcPts val="5738"/>
              </a:lnSpc>
            </a:pPr>
            <a:r>
              <a:rPr lang="en-US" sz="5033">
                <a:solidFill>
                  <a:srgbClr val="294733"/>
                </a:solidFill>
                <a:latin typeface="Inter"/>
                <a:ea typeface="Inter"/>
                <a:cs typeface="Inter"/>
                <a:sym typeface="Inter"/>
              </a:rPr>
              <a:t>8.Conclusion</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grpSp>
        <p:nvGrpSpPr>
          <p:cNvPr name="Group 2" id="2"/>
          <p:cNvGrpSpPr/>
          <p:nvPr/>
        </p:nvGrpSpPr>
        <p:grpSpPr>
          <a:xfrm rot="0">
            <a:off x="12178030" y="1789456"/>
            <a:ext cx="5587921" cy="7152224"/>
            <a:chOff x="0" y="0"/>
            <a:chExt cx="6350000" cy="8127641"/>
          </a:xfrm>
        </p:grpSpPr>
        <p:sp>
          <p:nvSpPr>
            <p:cNvPr name="Freeform 3" id="3"/>
            <p:cNvSpPr/>
            <p:nvPr/>
          </p:nvSpPr>
          <p:spPr>
            <a:xfrm flipH="false" flipV="false" rot="0">
              <a:off x="0" y="0"/>
              <a:ext cx="6351270" cy="8127641"/>
            </a:xfrm>
            <a:custGeom>
              <a:avLst/>
              <a:gdLst/>
              <a:ahLst/>
              <a:cxnLst/>
              <a:rect r="r" b="b" t="t" l="l"/>
              <a:pathLst>
                <a:path h="8127641" w="6351270">
                  <a:moveTo>
                    <a:pt x="5985510" y="0"/>
                  </a:moveTo>
                  <a:lnTo>
                    <a:pt x="364490" y="0"/>
                  </a:lnTo>
                  <a:cubicBezTo>
                    <a:pt x="162560" y="0"/>
                    <a:pt x="0" y="208068"/>
                    <a:pt x="0" y="466527"/>
                  </a:cubicBezTo>
                  <a:lnTo>
                    <a:pt x="0" y="7662741"/>
                  </a:lnTo>
                  <a:cubicBezTo>
                    <a:pt x="0" y="7919574"/>
                    <a:pt x="162560" y="8127641"/>
                    <a:pt x="364490" y="8127641"/>
                  </a:cubicBezTo>
                  <a:lnTo>
                    <a:pt x="5986780" y="8127641"/>
                  </a:lnTo>
                  <a:cubicBezTo>
                    <a:pt x="6187440" y="8127641"/>
                    <a:pt x="6351270" y="7919574"/>
                    <a:pt x="6351270" y="7661115"/>
                  </a:cubicBezTo>
                  <a:lnTo>
                    <a:pt x="6351270" y="466527"/>
                  </a:lnTo>
                  <a:cubicBezTo>
                    <a:pt x="6350000" y="208068"/>
                    <a:pt x="6187440" y="0"/>
                    <a:pt x="5985510" y="0"/>
                  </a:cubicBezTo>
                  <a:close/>
                </a:path>
              </a:pathLst>
            </a:custGeom>
            <a:blipFill>
              <a:blip r:embed="rId2"/>
              <a:stretch>
                <a:fillRect l="-46036" t="0" r="-46036" b="0"/>
              </a:stretch>
            </a:blipFill>
          </p:spPr>
        </p:sp>
      </p:grpSp>
      <p:sp>
        <p:nvSpPr>
          <p:cNvPr name="TextBox 4" id="4"/>
          <p:cNvSpPr txBox="true"/>
          <p:nvPr/>
        </p:nvSpPr>
        <p:spPr>
          <a:xfrm rot="0">
            <a:off x="761602" y="1326548"/>
            <a:ext cx="6629962" cy="954392"/>
          </a:xfrm>
          <a:prstGeom prst="rect">
            <a:avLst/>
          </a:prstGeom>
        </p:spPr>
        <p:txBody>
          <a:bodyPr anchor="t" rtlCol="false" tIns="0" lIns="0" bIns="0" rIns="0">
            <a:spAutoFit/>
          </a:bodyPr>
          <a:lstStyle/>
          <a:p>
            <a:pPr algn="l" marL="0" indent="0" lvl="0">
              <a:lnSpc>
                <a:spcPts val="7408"/>
              </a:lnSpc>
              <a:spcBef>
                <a:spcPct val="0"/>
              </a:spcBef>
            </a:pPr>
            <a:r>
              <a:rPr lang="en-US" sz="6498" strike="noStrike" u="none">
                <a:solidFill>
                  <a:srgbClr val="294733"/>
                </a:solidFill>
                <a:latin typeface="Inter"/>
                <a:ea typeface="Inter"/>
                <a:cs typeface="Inter"/>
                <a:sym typeface="Inter"/>
              </a:rPr>
              <a:t>1.Introduction</a:t>
            </a:r>
          </a:p>
        </p:txBody>
      </p:sp>
      <p:sp>
        <p:nvSpPr>
          <p:cNvPr name="TextBox 5" id="5"/>
          <p:cNvSpPr txBox="true"/>
          <p:nvPr/>
        </p:nvSpPr>
        <p:spPr>
          <a:xfrm rot="0">
            <a:off x="607126" y="3635776"/>
            <a:ext cx="9217185" cy="4874120"/>
          </a:xfrm>
          <a:prstGeom prst="rect">
            <a:avLst/>
          </a:prstGeom>
        </p:spPr>
        <p:txBody>
          <a:bodyPr anchor="t" rtlCol="false" tIns="0" lIns="0" bIns="0" rIns="0">
            <a:spAutoFit/>
          </a:bodyPr>
          <a:lstStyle/>
          <a:p>
            <a:pPr algn="l">
              <a:lnSpc>
                <a:spcPts val="3874"/>
              </a:lnSpc>
              <a:spcBef>
                <a:spcPct val="0"/>
              </a:spcBef>
            </a:pPr>
            <a:r>
              <a:rPr lang="en-US" sz="3398">
                <a:solidFill>
                  <a:srgbClr val="294733"/>
                </a:solidFill>
                <a:latin typeface="Inter"/>
                <a:ea typeface="Inter"/>
                <a:cs typeface="Inter"/>
                <a:sym typeface="Inter"/>
              </a:rPr>
              <a:t>T</a:t>
            </a:r>
            <a:r>
              <a:rPr lang="en-US" sz="3398">
                <a:solidFill>
                  <a:srgbClr val="294733"/>
                </a:solidFill>
                <a:latin typeface="Inter"/>
                <a:ea typeface="Inter"/>
                <a:cs typeface="Inter"/>
                <a:sym typeface="Inter"/>
              </a:rPr>
              <a:t>he project ' Network Tower Performance Analysis using PySpark', focuses on analyzing large-scale telecom data to evaluate the performance of different network towers. Using the distributed computing power of PySpark, the project aims to identify performance bottlenecks, monitor signal quality, and optimize network efficiency for better connectivity and user experience.</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TextBox 2" id="2"/>
          <p:cNvSpPr txBox="true"/>
          <p:nvPr/>
        </p:nvSpPr>
        <p:spPr>
          <a:xfrm rot="0">
            <a:off x="1662245" y="6875826"/>
            <a:ext cx="10932420" cy="15560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Tower_ID</a:t>
            </a:r>
          </a:p>
          <a:p>
            <a:pPr algn="l">
              <a:lnSpc>
                <a:spcPts val="4067"/>
              </a:lnSpc>
            </a:pPr>
          </a:p>
          <a:p>
            <a:pPr algn="l">
              <a:lnSpc>
                <a:spcPts val="4067"/>
              </a:lnSpc>
            </a:pPr>
          </a:p>
        </p:txBody>
      </p:sp>
      <p:sp>
        <p:nvSpPr>
          <p:cNvPr name="TextBox 3" id="3"/>
          <p:cNvSpPr txBox="true"/>
          <p:nvPr/>
        </p:nvSpPr>
        <p:spPr>
          <a:xfrm rot="0">
            <a:off x="1028700" y="1057275"/>
            <a:ext cx="8547202" cy="954392"/>
          </a:xfrm>
          <a:prstGeom prst="rect">
            <a:avLst/>
          </a:prstGeom>
        </p:spPr>
        <p:txBody>
          <a:bodyPr anchor="t" rtlCol="false" tIns="0" lIns="0" bIns="0" rIns="0">
            <a:spAutoFit/>
          </a:bodyPr>
          <a:lstStyle/>
          <a:p>
            <a:pPr algn="l">
              <a:lnSpc>
                <a:spcPts val="7408"/>
              </a:lnSpc>
            </a:pPr>
            <a:r>
              <a:rPr lang="en-US" sz="6498">
                <a:solidFill>
                  <a:srgbClr val="294733"/>
                </a:solidFill>
                <a:latin typeface="Inter"/>
                <a:ea typeface="Inter"/>
                <a:cs typeface="Inter"/>
                <a:sym typeface="Inter"/>
              </a:rPr>
              <a:t>2.Raw Data Details</a:t>
            </a:r>
          </a:p>
        </p:txBody>
      </p:sp>
      <p:sp>
        <p:nvSpPr>
          <p:cNvPr name="TextBox 4" id="4"/>
          <p:cNvSpPr txBox="true"/>
          <p:nvPr/>
        </p:nvSpPr>
        <p:spPr>
          <a:xfrm rot="0">
            <a:off x="1662245" y="7698405"/>
            <a:ext cx="10932420" cy="1299753"/>
          </a:xfrm>
          <a:prstGeom prst="rect">
            <a:avLst/>
          </a:prstGeom>
        </p:spPr>
        <p:txBody>
          <a:bodyPr anchor="t" rtlCol="false" tIns="0" lIns="0" bIns="0" rIns="0">
            <a:spAutoFit/>
          </a:bodyPr>
          <a:lstStyle/>
          <a:p>
            <a:pPr algn="l">
              <a:lnSpc>
                <a:spcPts val="4367"/>
              </a:lnSpc>
            </a:pPr>
            <a:r>
              <a:rPr lang="en-US" sz="3865">
                <a:solidFill>
                  <a:srgbClr val="FFFFFF"/>
                </a:solidFill>
                <a:latin typeface="Inter"/>
                <a:ea typeface="Inter"/>
                <a:cs typeface="Inter"/>
                <a:sym typeface="Inter"/>
              </a:rPr>
              <a:t>Location</a:t>
            </a:r>
          </a:p>
          <a:p>
            <a:pPr algn="l">
              <a:lnSpc>
                <a:spcPts val="4367"/>
              </a:lnSpc>
            </a:pPr>
          </a:p>
          <a:p>
            <a:pPr algn="l">
              <a:lnSpc>
                <a:spcPts val="1581"/>
              </a:lnSpc>
            </a:pPr>
          </a:p>
        </p:txBody>
      </p:sp>
      <p:sp>
        <p:nvSpPr>
          <p:cNvPr name="TextBox 5" id="5"/>
          <p:cNvSpPr txBox="true"/>
          <p:nvPr/>
        </p:nvSpPr>
        <p:spPr>
          <a:xfrm rot="0">
            <a:off x="1662245" y="8564653"/>
            <a:ext cx="10932420" cy="1299753"/>
          </a:xfrm>
          <a:prstGeom prst="rect">
            <a:avLst/>
          </a:prstGeom>
        </p:spPr>
        <p:txBody>
          <a:bodyPr anchor="t" rtlCol="false" tIns="0" lIns="0" bIns="0" rIns="0">
            <a:spAutoFit/>
          </a:bodyPr>
          <a:lstStyle/>
          <a:p>
            <a:pPr algn="l">
              <a:lnSpc>
                <a:spcPts val="4367"/>
              </a:lnSpc>
            </a:pPr>
            <a:r>
              <a:rPr lang="en-US" sz="3865">
                <a:solidFill>
                  <a:srgbClr val="FFFFFF"/>
                </a:solidFill>
                <a:latin typeface="Inter"/>
                <a:ea typeface="Inter"/>
                <a:cs typeface="Inter"/>
                <a:sym typeface="Inter"/>
              </a:rPr>
              <a:t>Timestamp</a:t>
            </a:r>
          </a:p>
          <a:p>
            <a:pPr algn="l">
              <a:lnSpc>
                <a:spcPts val="4367"/>
              </a:lnSpc>
            </a:pPr>
          </a:p>
          <a:p>
            <a:pPr algn="l">
              <a:lnSpc>
                <a:spcPts val="1581"/>
              </a:lnSpc>
            </a:pPr>
          </a:p>
        </p:txBody>
      </p:sp>
      <p:sp>
        <p:nvSpPr>
          <p:cNvPr name="TextBox 6" id="6"/>
          <p:cNvSpPr txBox="true"/>
          <p:nvPr/>
        </p:nvSpPr>
        <p:spPr>
          <a:xfrm rot="0">
            <a:off x="4972453" y="6862601"/>
            <a:ext cx="10932420" cy="5273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Signal_Strength</a:t>
            </a:r>
          </a:p>
        </p:txBody>
      </p:sp>
      <p:sp>
        <p:nvSpPr>
          <p:cNvPr name="TextBox 7" id="7"/>
          <p:cNvSpPr txBox="true"/>
          <p:nvPr/>
        </p:nvSpPr>
        <p:spPr>
          <a:xfrm rot="0">
            <a:off x="4972453" y="7688880"/>
            <a:ext cx="10932420" cy="5273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Network_Type</a:t>
            </a:r>
          </a:p>
        </p:txBody>
      </p:sp>
      <p:sp>
        <p:nvSpPr>
          <p:cNvPr name="TextBox 8" id="8"/>
          <p:cNvSpPr txBox="true"/>
          <p:nvPr/>
        </p:nvSpPr>
        <p:spPr>
          <a:xfrm rot="0">
            <a:off x="4972453" y="8561686"/>
            <a:ext cx="10932420" cy="5273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Bandwidth_Mbps</a:t>
            </a:r>
          </a:p>
        </p:txBody>
      </p:sp>
      <p:sp>
        <p:nvSpPr>
          <p:cNvPr name="TextBox 9" id="9"/>
          <p:cNvSpPr txBox="true"/>
          <p:nvPr/>
        </p:nvSpPr>
        <p:spPr>
          <a:xfrm rot="0">
            <a:off x="9575902" y="6862601"/>
            <a:ext cx="10932420" cy="5273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Latency_ms</a:t>
            </a:r>
          </a:p>
        </p:txBody>
      </p:sp>
      <p:sp>
        <p:nvSpPr>
          <p:cNvPr name="TextBox 10" id="10"/>
          <p:cNvSpPr txBox="true"/>
          <p:nvPr/>
        </p:nvSpPr>
        <p:spPr>
          <a:xfrm rot="0">
            <a:off x="9575902" y="7715477"/>
            <a:ext cx="10932420" cy="5273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Uplink_Utilization</a:t>
            </a:r>
          </a:p>
        </p:txBody>
      </p:sp>
      <p:sp>
        <p:nvSpPr>
          <p:cNvPr name="TextBox 11" id="11"/>
          <p:cNvSpPr txBox="true"/>
          <p:nvPr/>
        </p:nvSpPr>
        <p:spPr>
          <a:xfrm rot="0">
            <a:off x="9629043" y="8561686"/>
            <a:ext cx="10932420" cy="5273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Downlink_Utilization</a:t>
            </a:r>
          </a:p>
        </p:txBody>
      </p:sp>
      <p:sp>
        <p:nvSpPr>
          <p:cNvPr name="TextBox 12" id="12"/>
          <p:cNvSpPr txBox="true"/>
          <p:nvPr/>
        </p:nvSpPr>
        <p:spPr>
          <a:xfrm rot="0">
            <a:off x="14641712" y="6862601"/>
            <a:ext cx="10932420" cy="5273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Power_status</a:t>
            </a:r>
          </a:p>
        </p:txBody>
      </p:sp>
      <p:sp>
        <p:nvSpPr>
          <p:cNvPr name="TextBox 13" id="13"/>
          <p:cNvSpPr txBox="true"/>
          <p:nvPr/>
        </p:nvSpPr>
        <p:spPr>
          <a:xfrm rot="0">
            <a:off x="14641712" y="7688880"/>
            <a:ext cx="10932420" cy="5273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Temperature_C</a:t>
            </a:r>
          </a:p>
        </p:txBody>
      </p:sp>
      <p:sp>
        <p:nvSpPr>
          <p:cNvPr name="TextBox 14" id="14"/>
          <p:cNvSpPr txBox="true"/>
          <p:nvPr/>
        </p:nvSpPr>
        <p:spPr>
          <a:xfrm rot="0">
            <a:off x="14641712" y="8538056"/>
            <a:ext cx="10932420" cy="527304"/>
          </a:xfrm>
          <a:prstGeom prst="rect">
            <a:avLst/>
          </a:prstGeom>
        </p:spPr>
        <p:txBody>
          <a:bodyPr anchor="t" rtlCol="false" tIns="0" lIns="0" bIns="0" rIns="0">
            <a:spAutoFit/>
          </a:bodyPr>
          <a:lstStyle/>
          <a:p>
            <a:pPr algn="l">
              <a:lnSpc>
                <a:spcPts val="4067"/>
              </a:lnSpc>
            </a:pPr>
            <a:r>
              <a:rPr lang="en-US" sz="3600" i="true">
                <a:solidFill>
                  <a:srgbClr val="FFFFFF"/>
                </a:solidFill>
                <a:latin typeface="Inter Italics"/>
                <a:ea typeface="Inter Italics"/>
                <a:cs typeface="Inter Italics"/>
                <a:sym typeface="Inter Italics"/>
              </a:rPr>
              <a:t>Alarm_Status</a:t>
            </a:r>
          </a:p>
        </p:txBody>
      </p:sp>
      <p:sp>
        <p:nvSpPr>
          <p:cNvPr name="TextBox 15" id="15"/>
          <p:cNvSpPr txBox="true"/>
          <p:nvPr/>
        </p:nvSpPr>
        <p:spPr>
          <a:xfrm rot="0">
            <a:off x="654031" y="2292197"/>
            <a:ext cx="12154655" cy="4180597"/>
          </a:xfrm>
          <a:prstGeom prst="rect">
            <a:avLst/>
          </a:prstGeom>
        </p:spPr>
        <p:txBody>
          <a:bodyPr anchor="t" rtlCol="false" tIns="0" lIns="0" bIns="0" rIns="0">
            <a:spAutoFit/>
          </a:bodyPr>
          <a:lstStyle/>
          <a:p>
            <a:pPr algn="ctr">
              <a:lnSpc>
                <a:spcPts val="4331"/>
              </a:lnSpc>
              <a:spcBef>
                <a:spcPct val="0"/>
              </a:spcBef>
            </a:pPr>
          </a:p>
          <a:p>
            <a:pPr algn="just" marL="820285" indent="-410142" lvl="1">
              <a:lnSpc>
                <a:spcPts val="5851"/>
              </a:lnSpc>
              <a:buFont typeface="Arial"/>
              <a:buChar char="•"/>
            </a:pPr>
            <a:r>
              <a:rPr lang="en-US" b="true" sz="3799" spc="-220">
                <a:solidFill>
                  <a:srgbClr val="000000"/>
                </a:solidFill>
                <a:latin typeface="Inter Bold"/>
                <a:ea typeface="Inter Bold"/>
                <a:cs typeface="Inter Bold"/>
                <a:sym typeface="Inter Bold"/>
              </a:rPr>
              <a:t>Dataset Name</a:t>
            </a:r>
            <a:r>
              <a:rPr lang="en-US" sz="3799" spc="-220">
                <a:solidFill>
                  <a:srgbClr val="000000"/>
                </a:solidFill>
                <a:latin typeface="Inter"/>
                <a:ea typeface="Inter"/>
                <a:cs typeface="Inter"/>
                <a:sym typeface="Inter"/>
              </a:rPr>
              <a:t>: Network Tower Performance Data</a:t>
            </a:r>
          </a:p>
          <a:p>
            <a:pPr algn="l" marL="820285" indent="-410142" lvl="1">
              <a:lnSpc>
                <a:spcPts val="5851"/>
              </a:lnSpc>
              <a:buFont typeface="Arial"/>
              <a:buChar char="•"/>
            </a:pPr>
            <a:r>
              <a:rPr lang="en-US" b="true" sz="3799" spc="-220">
                <a:solidFill>
                  <a:srgbClr val="000000"/>
                </a:solidFill>
                <a:latin typeface="Inter Bold"/>
                <a:ea typeface="Inter Bold"/>
                <a:cs typeface="Inter Bold"/>
                <a:sym typeface="Inter Bold"/>
              </a:rPr>
              <a:t>Data Source</a:t>
            </a:r>
            <a:r>
              <a:rPr lang="en-US" sz="3799" spc="-220">
                <a:solidFill>
                  <a:srgbClr val="000000"/>
                </a:solidFill>
                <a:latin typeface="Inter"/>
                <a:ea typeface="Inter"/>
                <a:cs typeface="Inter"/>
                <a:sym typeface="Inter"/>
              </a:rPr>
              <a:t>: Collected from telecom network monitoring system (CSV format)</a:t>
            </a:r>
          </a:p>
          <a:p>
            <a:pPr algn="just" marL="820285" indent="-410142" lvl="1">
              <a:lnSpc>
                <a:spcPts val="5851"/>
              </a:lnSpc>
              <a:buFont typeface="Arial"/>
              <a:buChar char="•"/>
            </a:pPr>
            <a:r>
              <a:rPr lang="en-US" b="true" sz="3799" spc="-220">
                <a:solidFill>
                  <a:srgbClr val="000000"/>
                </a:solidFill>
                <a:latin typeface="Inter Bold"/>
                <a:ea typeface="Inter Bold"/>
                <a:cs typeface="Inter Bold"/>
                <a:sym typeface="Inter Bold"/>
              </a:rPr>
              <a:t>Total Records</a:t>
            </a:r>
            <a:r>
              <a:rPr lang="en-US" sz="3799" spc="-220">
                <a:solidFill>
                  <a:srgbClr val="000000"/>
                </a:solidFill>
                <a:latin typeface="Inter"/>
                <a:ea typeface="Inter"/>
                <a:cs typeface="Inter"/>
                <a:sym typeface="Inter"/>
              </a:rPr>
              <a:t>: 1000</a:t>
            </a:r>
          </a:p>
          <a:p>
            <a:pPr algn="just" marL="820285" indent="-410142" lvl="1">
              <a:lnSpc>
                <a:spcPts val="5851"/>
              </a:lnSpc>
              <a:buFont typeface="Arial"/>
              <a:buChar char="•"/>
            </a:pPr>
            <a:r>
              <a:rPr lang="en-US" b="true" sz="3799" spc="-220">
                <a:solidFill>
                  <a:srgbClr val="000000"/>
                </a:solidFill>
                <a:latin typeface="Inter Bold"/>
                <a:ea typeface="Inter Bold"/>
                <a:cs typeface="Inter Bold"/>
                <a:sym typeface="Inter Bold"/>
              </a:rPr>
              <a:t>Total Columns</a:t>
            </a:r>
            <a:r>
              <a:rPr lang="en-US" sz="3799" spc="-220">
                <a:solidFill>
                  <a:srgbClr val="000000"/>
                </a:solidFill>
                <a:latin typeface="Inter"/>
                <a:ea typeface="Inter"/>
                <a:cs typeface="Inter"/>
                <a:sym typeface="Inter"/>
              </a:rPr>
              <a:t>: 12</a:t>
            </a:r>
          </a:p>
        </p:txBody>
      </p:sp>
      <p:grpSp>
        <p:nvGrpSpPr>
          <p:cNvPr name="Group 16" id="16"/>
          <p:cNvGrpSpPr/>
          <p:nvPr/>
        </p:nvGrpSpPr>
        <p:grpSpPr>
          <a:xfrm rot="0">
            <a:off x="11946555" y="1286465"/>
            <a:ext cx="6191114" cy="4896000"/>
            <a:chOff x="0" y="0"/>
            <a:chExt cx="5697220" cy="4505424"/>
          </a:xfrm>
        </p:grpSpPr>
        <p:sp>
          <p:nvSpPr>
            <p:cNvPr name="Freeform 17" id="17"/>
            <p:cNvSpPr/>
            <p:nvPr/>
          </p:nvSpPr>
          <p:spPr>
            <a:xfrm flipH="false" flipV="false" rot="0">
              <a:off x="0" y="0"/>
              <a:ext cx="5697220" cy="4505424"/>
            </a:xfrm>
            <a:custGeom>
              <a:avLst/>
              <a:gdLst/>
              <a:ahLst/>
              <a:cxnLst/>
              <a:rect r="r" b="b" t="t" l="l"/>
              <a:pathLst>
                <a:path h="4505424" w="5697220">
                  <a:moveTo>
                    <a:pt x="5692521" y="4505424"/>
                  </a:moveTo>
                  <a:lnTo>
                    <a:pt x="4699" y="4505424"/>
                  </a:lnTo>
                  <a:cubicBezTo>
                    <a:pt x="4699" y="4505424"/>
                    <a:pt x="0" y="1067822"/>
                    <a:pt x="0" y="1041131"/>
                  </a:cubicBezTo>
                  <a:cubicBezTo>
                    <a:pt x="0" y="477896"/>
                    <a:pt x="638683" y="21335"/>
                    <a:pt x="1426591" y="21335"/>
                  </a:cubicBezTo>
                  <a:cubicBezTo>
                    <a:pt x="2172335" y="21335"/>
                    <a:pt x="2784094" y="430506"/>
                    <a:pt x="2847467" y="951889"/>
                  </a:cubicBezTo>
                  <a:cubicBezTo>
                    <a:pt x="2896489" y="420338"/>
                    <a:pt x="3514725" y="0"/>
                    <a:pt x="4270629" y="0"/>
                  </a:cubicBezTo>
                  <a:cubicBezTo>
                    <a:pt x="5058537" y="0"/>
                    <a:pt x="5697220" y="456561"/>
                    <a:pt x="5697220" y="1019796"/>
                  </a:cubicBezTo>
                  <a:cubicBezTo>
                    <a:pt x="5697220" y="1046578"/>
                    <a:pt x="5692521" y="4505424"/>
                    <a:pt x="5692521" y="4505424"/>
                  </a:cubicBezTo>
                  <a:close/>
                </a:path>
              </a:pathLst>
            </a:custGeom>
            <a:blipFill>
              <a:blip r:embed="rId2"/>
              <a:stretch>
                <a:fillRect l="-3768" t="0" r="-62717" b="0"/>
              </a:stretch>
            </a:blipFill>
          </p:spPr>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594387" y="2126983"/>
            <a:ext cx="17906049" cy="2058991"/>
          </a:xfrm>
          <a:custGeom>
            <a:avLst/>
            <a:gdLst/>
            <a:ahLst/>
            <a:cxnLst/>
            <a:rect r="r" b="b" t="t" l="l"/>
            <a:pathLst>
              <a:path h="2058991" w="17906049">
                <a:moveTo>
                  <a:pt x="0" y="0"/>
                </a:moveTo>
                <a:lnTo>
                  <a:pt x="17906049" y="0"/>
                </a:lnTo>
                <a:lnTo>
                  <a:pt x="17906049" y="2058991"/>
                </a:lnTo>
                <a:lnTo>
                  <a:pt x="0" y="2058991"/>
                </a:lnTo>
                <a:lnTo>
                  <a:pt x="0" y="0"/>
                </a:lnTo>
                <a:close/>
              </a:path>
            </a:pathLst>
          </a:custGeom>
          <a:blipFill>
            <a:blip r:embed="rId2"/>
            <a:stretch>
              <a:fillRect l="0" t="0" r="0" b="-7619"/>
            </a:stretch>
          </a:blipFill>
        </p:spPr>
      </p:sp>
      <p:sp>
        <p:nvSpPr>
          <p:cNvPr name="Freeform 3" id="3"/>
          <p:cNvSpPr/>
          <p:nvPr/>
        </p:nvSpPr>
        <p:spPr>
          <a:xfrm flipH="false" flipV="false" rot="0">
            <a:off x="3424318" y="4513657"/>
            <a:ext cx="12246188" cy="5094352"/>
          </a:xfrm>
          <a:custGeom>
            <a:avLst/>
            <a:gdLst/>
            <a:ahLst/>
            <a:cxnLst/>
            <a:rect r="r" b="b" t="t" l="l"/>
            <a:pathLst>
              <a:path h="5094352" w="12246188">
                <a:moveTo>
                  <a:pt x="0" y="0"/>
                </a:moveTo>
                <a:lnTo>
                  <a:pt x="12246188" y="0"/>
                </a:lnTo>
                <a:lnTo>
                  <a:pt x="12246188" y="5094352"/>
                </a:lnTo>
                <a:lnTo>
                  <a:pt x="0" y="5094352"/>
                </a:lnTo>
                <a:lnTo>
                  <a:pt x="0" y="0"/>
                </a:lnTo>
                <a:close/>
              </a:path>
            </a:pathLst>
          </a:custGeom>
          <a:blipFill>
            <a:blip r:embed="rId3"/>
            <a:stretch>
              <a:fillRect l="0" t="-662" r="0" b="0"/>
            </a:stretch>
          </a:blipFill>
        </p:spPr>
      </p:sp>
      <p:sp>
        <p:nvSpPr>
          <p:cNvPr name="TextBox 4" id="4"/>
          <p:cNvSpPr txBox="true"/>
          <p:nvPr/>
        </p:nvSpPr>
        <p:spPr>
          <a:xfrm rot="0">
            <a:off x="6138487" y="565792"/>
            <a:ext cx="6817850"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3.Loading Data</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0" y="4051382"/>
            <a:ext cx="18034165" cy="4936853"/>
          </a:xfrm>
          <a:custGeom>
            <a:avLst/>
            <a:gdLst/>
            <a:ahLst/>
            <a:cxnLst/>
            <a:rect r="r" b="b" t="t" l="l"/>
            <a:pathLst>
              <a:path h="4936853" w="18034165">
                <a:moveTo>
                  <a:pt x="0" y="0"/>
                </a:moveTo>
                <a:lnTo>
                  <a:pt x="18034165" y="0"/>
                </a:lnTo>
                <a:lnTo>
                  <a:pt x="18034165" y="4936853"/>
                </a:lnTo>
                <a:lnTo>
                  <a:pt x="0" y="4936853"/>
                </a:lnTo>
                <a:lnTo>
                  <a:pt x="0" y="0"/>
                </a:lnTo>
                <a:close/>
              </a:path>
            </a:pathLst>
          </a:custGeom>
          <a:blipFill>
            <a:blip r:embed="rId2"/>
            <a:stretch>
              <a:fillRect l="0" t="0" r="0" b="0"/>
            </a:stretch>
          </a:blipFill>
        </p:spPr>
      </p:sp>
      <p:sp>
        <p:nvSpPr>
          <p:cNvPr name="TextBox 3" id="3"/>
          <p:cNvSpPr txBox="true"/>
          <p:nvPr/>
        </p:nvSpPr>
        <p:spPr>
          <a:xfrm rot="0">
            <a:off x="8241048" y="2363165"/>
            <a:ext cx="7936739" cy="1355770"/>
          </a:xfrm>
          <a:prstGeom prst="rect">
            <a:avLst/>
          </a:prstGeom>
        </p:spPr>
        <p:txBody>
          <a:bodyPr anchor="t" rtlCol="false" tIns="0" lIns="0" bIns="0" rIns="0">
            <a:spAutoFit/>
          </a:bodyPr>
          <a:lstStyle/>
          <a:p>
            <a:pPr algn="l">
              <a:lnSpc>
                <a:spcPts val="5252"/>
              </a:lnSpc>
            </a:pPr>
            <a:r>
              <a:rPr lang="en-US" sz="4647" i="true">
                <a:solidFill>
                  <a:srgbClr val="294733"/>
                </a:solidFill>
                <a:latin typeface="Inter Italics"/>
                <a:ea typeface="Inter Italics"/>
                <a:cs typeface="Inter Italics"/>
                <a:sym typeface="Inter Italics"/>
              </a:rPr>
              <a:t>Removing Duplicate Values</a:t>
            </a:r>
          </a:p>
          <a:p>
            <a:pPr algn="l">
              <a:lnSpc>
                <a:spcPts val="5252"/>
              </a:lnSpc>
            </a:pPr>
            <a:r>
              <a:rPr lang="en-US" sz="4647" i="true">
                <a:solidFill>
                  <a:srgbClr val="294733"/>
                </a:solidFill>
                <a:latin typeface="Inter Italics"/>
                <a:ea typeface="Inter Italics"/>
                <a:cs typeface="Inter Italics"/>
                <a:sym typeface="Inter Italics"/>
              </a:rPr>
              <a:t>Managing Null Values</a:t>
            </a:r>
          </a:p>
        </p:txBody>
      </p:sp>
      <p:sp>
        <p:nvSpPr>
          <p:cNvPr name="TextBox 4" id="4"/>
          <p:cNvSpPr txBox="true"/>
          <p:nvPr/>
        </p:nvSpPr>
        <p:spPr>
          <a:xfrm rot="0">
            <a:off x="994111" y="1057275"/>
            <a:ext cx="7601238"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4.Data Cleaning</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804457" y="2639385"/>
            <a:ext cx="16679085" cy="1876397"/>
          </a:xfrm>
          <a:custGeom>
            <a:avLst/>
            <a:gdLst/>
            <a:ahLst/>
            <a:cxnLst/>
            <a:rect r="r" b="b" t="t" l="l"/>
            <a:pathLst>
              <a:path h="1876397" w="16679085">
                <a:moveTo>
                  <a:pt x="0" y="0"/>
                </a:moveTo>
                <a:lnTo>
                  <a:pt x="16679086" y="0"/>
                </a:lnTo>
                <a:lnTo>
                  <a:pt x="16679086" y="1876397"/>
                </a:lnTo>
                <a:lnTo>
                  <a:pt x="0" y="1876397"/>
                </a:lnTo>
                <a:lnTo>
                  <a:pt x="0" y="0"/>
                </a:lnTo>
                <a:close/>
              </a:path>
            </a:pathLst>
          </a:custGeom>
          <a:blipFill>
            <a:blip r:embed="rId2"/>
            <a:stretch>
              <a:fillRect l="0" t="0" r="0" b="0"/>
            </a:stretch>
          </a:blipFill>
        </p:spPr>
      </p:sp>
      <p:sp>
        <p:nvSpPr>
          <p:cNvPr name="Freeform 3" id="3"/>
          <p:cNvSpPr/>
          <p:nvPr/>
        </p:nvSpPr>
        <p:spPr>
          <a:xfrm flipH="false" flipV="false" rot="0">
            <a:off x="1538140" y="5143500"/>
            <a:ext cx="15211720" cy="4677604"/>
          </a:xfrm>
          <a:custGeom>
            <a:avLst/>
            <a:gdLst/>
            <a:ahLst/>
            <a:cxnLst/>
            <a:rect r="r" b="b" t="t" l="l"/>
            <a:pathLst>
              <a:path h="4677604" w="15211720">
                <a:moveTo>
                  <a:pt x="0" y="0"/>
                </a:moveTo>
                <a:lnTo>
                  <a:pt x="15211720" y="0"/>
                </a:lnTo>
                <a:lnTo>
                  <a:pt x="15211720" y="4677604"/>
                </a:lnTo>
                <a:lnTo>
                  <a:pt x="0" y="4677604"/>
                </a:lnTo>
                <a:lnTo>
                  <a:pt x="0" y="0"/>
                </a:lnTo>
                <a:close/>
              </a:path>
            </a:pathLst>
          </a:custGeom>
          <a:blipFill>
            <a:blip r:embed="rId3"/>
            <a:stretch>
              <a:fillRect l="0" t="0" r="0" b="0"/>
            </a:stretch>
          </a:blipFill>
        </p:spPr>
      </p:sp>
      <p:sp>
        <p:nvSpPr>
          <p:cNvPr name="TextBox 4" id="4"/>
          <p:cNvSpPr txBox="true"/>
          <p:nvPr/>
        </p:nvSpPr>
        <p:spPr>
          <a:xfrm rot="0">
            <a:off x="5804708" y="1057275"/>
            <a:ext cx="9643325" cy="954392"/>
          </a:xfrm>
          <a:prstGeom prst="rect">
            <a:avLst/>
          </a:prstGeom>
        </p:spPr>
        <p:txBody>
          <a:bodyPr anchor="t" rtlCol="false" tIns="0" lIns="0" bIns="0" rIns="0">
            <a:spAutoFit/>
          </a:bodyPr>
          <a:lstStyle/>
          <a:p>
            <a:pPr algn="l">
              <a:lnSpc>
                <a:spcPts val="7408"/>
              </a:lnSpc>
            </a:pPr>
            <a:r>
              <a:rPr lang="en-US" sz="6498">
                <a:solidFill>
                  <a:srgbClr val="294733"/>
                </a:solidFill>
                <a:latin typeface="Inter"/>
                <a:ea typeface="Inter"/>
                <a:cs typeface="Inter"/>
                <a:sym typeface="Inter"/>
              </a:rPr>
              <a:t>5.Transformation</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148079" y="3668311"/>
            <a:ext cx="18288000" cy="1472079"/>
          </a:xfrm>
          <a:custGeom>
            <a:avLst/>
            <a:gdLst/>
            <a:ahLst/>
            <a:cxnLst/>
            <a:rect r="r" b="b" t="t" l="l"/>
            <a:pathLst>
              <a:path h="1472079" w="18288000">
                <a:moveTo>
                  <a:pt x="0" y="0"/>
                </a:moveTo>
                <a:lnTo>
                  <a:pt x="18288000" y="0"/>
                </a:lnTo>
                <a:lnTo>
                  <a:pt x="18288000" y="1472078"/>
                </a:lnTo>
                <a:lnTo>
                  <a:pt x="0" y="1472078"/>
                </a:lnTo>
                <a:lnTo>
                  <a:pt x="0" y="0"/>
                </a:lnTo>
                <a:close/>
              </a:path>
            </a:pathLst>
          </a:custGeom>
          <a:blipFill>
            <a:blip r:embed="rId2"/>
            <a:stretch>
              <a:fillRect l="0" t="0" r="0" b="-5597"/>
            </a:stretch>
          </a:blipFill>
        </p:spPr>
      </p:sp>
      <p:sp>
        <p:nvSpPr>
          <p:cNvPr name="Freeform 3" id="3"/>
          <p:cNvSpPr/>
          <p:nvPr/>
        </p:nvSpPr>
        <p:spPr>
          <a:xfrm flipH="false" flipV="false" rot="0">
            <a:off x="3493371" y="5284820"/>
            <a:ext cx="11301259" cy="4774782"/>
          </a:xfrm>
          <a:custGeom>
            <a:avLst/>
            <a:gdLst/>
            <a:ahLst/>
            <a:cxnLst/>
            <a:rect r="r" b="b" t="t" l="l"/>
            <a:pathLst>
              <a:path h="4774782" w="11301259">
                <a:moveTo>
                  <a:pt x="0" y="0"/>
                </a:moveTo>
                <a:lnTo>
                  <a:pt x="11301258" y="0"/>
                </a:lnTo>
                <a:lnTo>
                  <a:pt x="11301258" y="4774782"/>
                </a:lnTo>
                <a:lnTo>
                  <a:pt x="0" y="4774782"/>
                </a:lnTo>
                <a:lnTo>
                  <a:pt x="0" y="0"/>
                </a:lnTo>
                <a:close/>
              </a:path>
            </a:pathLst>
          </a:custGeom>
          <a:blipFill>
            <a:blip r:embed="rId3"/>
            <a:stretch>
              <a:fillRect l="0" t="0" r="0" b="0"/>
            </a:stretch>
          </a:blipFill>
        </p:spPr>
      </p:sp>
      <p:sp>
        <p:nvSpPr>
          <p:cNvPr name="TextBox 4" id="4"/>
          <p:cNvSpPr txBox="true"/>
          <p:nvPr/>
        </p:nvSpPr>
        <p:spPr>
          <a:xfrm rot="0">
            <a:off x="148079" y="565792"/>
            <a:ext cx="9643325" cy="954392"/>
          </a:xfrm>
          <a:prstGeom prst="rect">
            <a:avLst/>
          </a:prstGeom>
        </p:spPr>
        <p:txBody>
          <a:bodyPr anchor="t" rtlCol="false" tIns="0" lIns="0" bIns="0" rIns="0">
            <a:spAutoFit/>
          </a:bodyPr>
          <a:lstStyle/>
          <a:p>
            <a:pPr algn="r">
              <a:lnSpc>
                <a:spcPts val="7408"/>
              </a:lnSpc>
            </a:pPr>
            <a:r>
              <a:rPr lang="en-US" sz="6498">
                <a:solidFill>
                  <a:srgbClr val="294733"/>
                </a:solidFill>
                <a:latin typeface="Inter"/>
                <a:ea typeface="Inter"/>
                <a:cs typeface="Inter"/>
                <a:sym typeface="Inter"/>
              </a:rPr>
              <a:t>6.Aggregates Prepared</a:t>
            </a:r>
          </a:p>
        </p:txBody>
      </p:sp>
      <p:sp>
        <p:nvSpPr>
          <p:cNvPr name="TextBox 5" id="5"/>
          <p:cNvSpPr txBox="true"/>
          <p:nvPr/>
        </p:nvSpPr>
        <p:spPr>
          <a:xfrm rot="0">
            <a:off x="4969742" y="2132894"/>
            <a:ext cx="10826594"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Loading Cleaned Data</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2E7"/>
        </a:solidFill>
      </p:bgPr>
    </p:bg>
    <p:spTree>
      <p:nvGrpSpPr>
        <p:cNvPr id="1" name=""/>
        <p:cNvGrpSpPr/>
        <p:nvPr/>
      </p:nvGrpSpPr>
      <p:grpSpPr>
        <a:xfrm>
          <a:off x="0" y="0"/>
          <a:ext cx="0" cy="0"/>
          <a:chOff x="0" y="0"/>
          <a:chExt cx="0" cy="0"/>
        </a:xfrm>
      </p:grpSpPr>
      <p:sp>
        <p:nvSpPr>
          <p:cNvPr name="Freeform 2" id="2"/>
          <p:cNvSpPr/>
          <p:nvPr/>
        </p:nvSpPr>
        <p:spPr>
          <a:xfrm flipH="false" flipV="false" rot="0">
            <a:off x="467671" y="2715334"/>
            <a:ext cx="17352658" cy="1670193"/>
          </a:xfrm>
          <a:custGeom>
            <a:avLst/>
            <a:gdLst/>
            <a:ahLst/>
            <a:cxnLst/>
            <a:rect r="r" b="b" t="t" l="l"/>
            <a:pathLst>
              <a:path h="1670193" w="17352658">
                <a:moveTo>
                  <a:pt x="0" y="0"/>
                </a:moveTo>
                <a:lnTo>
                  <a:pt x="17352658" y="0"/>
                </a:lnTo>
                <a:lnTo>
                  <a:pt x="17352658" y="1670193"/>
                </a:lnTo>
                <a:lnTo>
                  <a:pt x="0" y="1670193"/>
                </a:lnTo>
                <a:lnTo>
                  <a:pt x="0" y="0"/>
                </a:lnTo>
                <a:close/>
              </a:path>
            </a:pathLst>
          </a:custGeom>
          <a:blipFill>
            <a:blip r:embed="rId2"/>
            <a:stretch>
              <a:fillRect l="0" t="0" r="0" b="0"/>
            </a:stretch>
          </a:blipFill>
        </p:spPr>
      </p:sp>
      <p:sp>
        <p:nvSpPr>
          <p:cNvPr name="Freeform 3" id="3"/>
          <p:cNvSpPr/>
          <p:nvPr/>
        </p:nvSpPr>
        <p:spPr>
          <a:xfrm flipH="false" flipV="false" rot="0">
            <a:off x="5860653" y="4580853"/>
            <a:ext cx="7117561" cy="5706147"/>
          </a:xfrm>
          <a:custGeom>
            <a:avLst/>
            <a:gdLst/>
            <a:ahLst/>
            <a:cxnLst/>
            <a:rect r="r" b="b" t="t" l="l"/>
            <a:pathLst>
              <a:path h="5706147" w="7117561">
                <a:moveTo>
                  <a:pt x="0" y="0"/>
                </a:moveTo>
                <a:lnTo>
                  <a:pt x="7117561" y="0"/>
                </a:lnTo>
                <a:lnTo>
                  <a:pt x="7117561" y="5706147"/>
                </a:lnTo>
                <a:lnTo>
                  <a:pt x="0" y="5706147"/>
                </a:lnTo>
                <a:lnTo>
                  <a:pt x="0" y="0"/>
                </a:lnTo>
                <a:close/>
              </a:path>
            </a:pathLst>
          </a:custGeom>
          <a:blipFill>
            <a:blip r:embed="rId3"/>
            <a:stretch>
              <a:fillRect l="0" t="0" r="0" b="0"/>
            </a:stretch>
          </a:blipFill>
        </p:spPr>
      </p:sp>
      <p:sp>
        <p:nvSpPr>
          <p:cNvPr name="TextBox 4" id="4"/>
          <p:cNvSpPr txBox="true"/>
          <p:nvPr/>
        </p:nvSpPr>
        <p:spPr>
          <a:xfrm rot="0">
            <a:off x="6432706" y="1057275"/>
            <a:ext cx="10826594" cy="954392"/>
          </a:xfrm>
          <a:prstGeom prst="rect">
            <a:avLst/>
          </a:prstGeom>
        </p:spPr>
        <p:txBody>
          <a:bodyPr anchor="t" rtlCol="false" tIns="0" lIns="0" bIns="0" rIns="0">
            <a:spAutoFit/>
          </a:bodyPr>
          <a:lstStyle/>
          <a:p>
            <a:pPr algn="l">
              <a:lnSpc>
                <a:spcPts val="7408"/>
              </a:lnSpc>
            </a:pPr>
            <a:r>
              <a:rPr lang="en-US" sz="6498">
                <a:solidFill>
                  <a:srgbClr val="FFFFFF"/>
                </a:solidFill>
                <a:latin typeface="Inter"/>
                <a:ea typeface="Inter"/>
                <a:cs typeface="Inter"/>
                <a:sym typeface="Inter"/>
              </a:rPr>
              <a:t>Max Function</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DAG3_9ZbHoA</dc:identifier>
  <dcterms:modified xsi:type="dcterms:W3CDTF">2011-08-01T06:04:30Z</dcterms:modified>
  <cp:revision>1</cp:revision>
  <dc:title>Data Visualization Basics</dc:title>
</cp:coreProperties>
</file>